
<file path=[Content_Types].xml><?xml version="1.0" encoding="utf-8"?>
<Types xmlns="http://schemas.openxmlformats.org/package/2006/content-types">
  <Default Extension="MPG" ContentType="vide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58" r:id="rId3"/>
    <p:sldId id="259" r:id="rId4"/>
    <p:sldId id="260" r:id="rId5"/>
    <p:sldId id="261" r:id="rId6"/>
  </p:sldIdLst>
  <p:sldSz cx="9144000" cy="6858000" type="screen4x3"/>
  <p:notesSz cx="6662738" cy="99266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102"/>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2220" y="-108"/>
      </p:cViewPr>
      <p:guideLst>
        <p:guide orient="horz" pos="3126"/>
        <p:guide pos="209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3774825"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ＭＳ 明朝" pitchFamily="17" charset="-128"/>
                <a:ea typeface="ＭＳ 明朝" pitchFamily="17" charset="-128"/>
              </a:defRPr>
            </a:lvl1pPr>
          </a:lstStyle>
          <a:p>
            <a:pPr>
              <a:defRPr/>
            </a:pPr>
            <a:r>
              <a:rPr lang="en-US" altLang="ja-JP" dirty="0"/>
              <a:t>言語的教室活動案1　　　　　　　　　　　　　　</a:t>
            </a:r>
            <a:r>
              <a:rPr lang="en-US" altLang="ja-JP" dirty="0" err="1"/>
              <a:t>資料</a:t>
            </a:r>
            <a:r>
              <a:rPr lang="en-US" altLang="ja-JP" dirty="0"/>
              <a:t> </a:t>
            </a:r>
            <a:r>
              <a:rPr lang="en-US" altLang="ja-JP" dirty="0" smtClean="0"/>
              <a:t>L1-2b </a:t>
            </a:r>
            <a:r>
              <a:rPr lang="en-US" altLang="ja-JP" dirty="0"/>
              <a:t>Video Clip Bowing</a:t>
            </a:r>
          </a:p>
        </p:txBody>
      </p:sp>
      <p:sp>
        <p:nvSpPr>
          <p:cNvPr id="9219" name="Rectangle 3"/>
          <p:cNvSpPr>
            <a:spLocks noGrp="1" noChangeArrowheads="1"/>
          </p:cNvSpPr>
          <p:nvPr>
            <p:ph type="dt" sz="quarter" idx="1"/>
          </p:nvPr>
        </p:nvSpPr>
        <p:spPr bwMode="auto">
          <a:xfrm>
            <a:off x="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9220" name="Rectangle 4"/>
          <p:cNvSpPr>
            <a:spLocks noGrp="1" noChangeArrowheads="1"/>
          </p:cNvSpPr>
          <p:nvPr>
            <p:ph type="ftr" sz="quarter" idx="2"/>
          </p:nvPr>
        </p:nvSpPr>
        <p:spPr bwMode="auto">
          <a:xfrm>
            <a:off x="3774825" y="942975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ＭＳ Ｐ明朝" pitchFamily="18" charset="-128"/>
                <a:ea typeface="ＭＳ Ｐ明朝" pitchFamily="18" charset="-128"/>
              </a:defRPr>
            </a:lvl1pPr>
          </a:lstStyle>
          <a:p>
            <a:pPr>
              <a:defRPr/>
            </a:pPr>
            <a:endParaRPr lang="en-US" altLang="ja-JP"/>
          </a:p>
        </p:txBody>
      </p:sp>
      <p:sp>
        <p:nvSpPr>
          <p:cNvPr id="9221" name="Rectangle 5"/>
          <p:cNvSpPr>
            <a:spLocks noGrp="1" noChangeArrowheads="1"/>
          </p:cNvSpPr>
          <p:nvPr>
            <p:ph type="sldNum" sz="quarter" idx="3"/>
          </p:nvPr>
        </p:nvSpPr>
        <p:spPr bwMode="auto">
          <a:xfrm>
            <a:off x="0" y="942975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endParaRPr lang="en-US" altLang="ja-JP" dirty="0"/>
          </a:p>
        </p:txBody>
      </p:sp>
    </p:spTree>
    <p:extLst>
      <p:ext uri="{BB962C8B-B14F-4D97-AF65-F5344CB8AC3E}">
        <p14:creationId xmlns:p14="http://schemas.microsoft.com/office/powerpoint/2010/main" val="65860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r>
              <a:rPr lang="en-US" altLang="ja-JP"/>
              <a:t>言語的教室活動案1　　　　　　　　　　　　　　資料 L1-3 Video Clip Bowing</a:t>
            </a:r>
          </a:p>
        </p:txBody>
      </p:sp>
      <p:sp>
        <p:nvSpPr>
          <p:cNvPr id="7171" name="Rectangle 3"/>
          <p:cNvSpPr>
            <a:spLocks noGrp="1" noChangeArrowheads="1"/>
          </p:cNvSpPr>
          <p:nvPr>
            <p:ph type="dt" idx="1"/>
          </p:nvPr>
        </p:nvSpPr>
        <p:spPr bwMode="auto">
          <a:xfrm>
            <a:off x="377327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4100" name="Rectangle 4"/>
          <p:cNvSpPr>
            <a:spLocks noGrp="1" noRot="1" noChangeAspect="1" noChangeArrowheads="1" noTextEdit="1"/>
          </p:cNvSpPr>
          <p:nvPr>
            <p:ph type="sldImg" idx="2"/>
          </p:nvPr>
        </p:nvSpPr>
        <p:spPr bwMode="auto">
          <a:xfrm>
            <a:off x="850900" y="744538"/>
            <a:ext cx="4960938"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65963" y="4714876"/>
            <a:ext cx="5330813"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7174" name="Rectangle 6"/>
          <p:cNvSpPr>
            <a:spLocks noGrp="1" noChangeArrowheads="1"/>
          </p:cNvSpPr>
          <p:nvPr>
            <p:ph type="ftr" sz="quarter" idx="4"/>
          </p:nvPr>
        </p:nvSpPr>
        <p:spPr bwMode="auto">
          <a:xfrm>
            <a:off x="0" y="9428164"/>
            <a:ext cx="28879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7175" name="Rectangle 7"/>
          <p:cNvSpPr>
            <a:spLocks noGrp="1" noChangeArrowheads="1"/>
          </p:cNvSpPr>
          <p:nvPr>
            <p:ph type="sldNum" sz="quarter" idx="5"/>
          </p:nvPr>
        </p:nvSpPr>
        <p:spPr bwMode="auto">
          <a:xfrm>
            <a:off x="3773270" y="9428164"/>
            <a:ext cx="28879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7D50DACE-79BD-4C81-BEED-74DC304A83C5}" type="slidenum">
              <a:rPr lang="en-US" altLang="ja-JP"/>
              <a:pPr>
                <a:defRPr/>
              </a:pPr>
              <a:t>‹#›</a:t>
            </a:fld>
            <a:endParaRPr lang="en-US" altLang="ja-JP"/>
          </a:p>
        </p:txBody>
      </p:sp>
    </p:spTree>
    <p:extLst>
      <p:ext uri="{BB962C8B-B14F-4D97-AF65-F5344CB8AC3E}">
        <p14:creationId xmlns:p14="http://schemas.microsoft.com/office/powerpoint/2010/main" val="367371988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a:noFill/>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mtClean="0"/>
              <a:t>言語的教室活動案1　　　　　　　　　　　　　　資料 L1-3 Video Clip Bowing</a:t>
            </a:r>
          </a:p>
        </p:txBody>
      </p:sp>
      <p:sp>
        <p:nvSpPr>
          <p:cNvPr id="5123" name="Rectangle 2"/>
          <p:cNvSpPr>
            <a:spLocks noGrp="1" noRot="1" noChangeAspect="1" noChangeArrowheads="1" noTextEdit="1"/>
          </p:cNvSpPr>
          <p:nvPr>
            <p:ph type="sldImg"/>
          </p:nvPr>
        </p:nvSpPr>
        <p:spPr>
          <a:xfrm>
            <a:off x="850900" y="744538"/>
            <a:ext cx="4960938" cy="3722687"/>
          </a:xfrm>
          <a:ln/>
        </p:spPr>
      </p:sp>
      <p:sp>
        <p:nvSpPr>
          <p:cNvPr id="51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en-GB"/>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E567376-BEC5-475D-A4C4-F1752EA9A82E}" type="slidenum">
              <a:rPr lang="en-US" altLang="ja-JP"/>
              <a:pPr>
                <a:defRPr/>
              </a:pPr>
              <a:t>‹#›</a:t>
            </a:fld>
            <a:endParaRPr lang="en-US" altLang="ja-JP"/>
          </a:p>
        </p:txBody>
      </p:sp>
    </p:spTree>
    <p:extLst>
      <p:ext uri="{BB962C8B-B14F-4D97-AF65-F5344CB8AC3E}">
        <p14:creationId xmlns:p14="http://schemas.microsoft.com/office/powerpoint/2010/main" val="2703718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1F8CD82-20EE-4AEE-BBFF-F44A3530810F}" type="slidenum">
              <a:rPr lang="en-US" altLang="ja-JP"/>
              <a:pPr>
                <a:defRPr/>
              </a:pPr>
              <a:t>‹#›</a:t>
            </a:fld>
            <a:endParaRPr lang="en-US" altLang="ja-JP"/>
          </a:p>
        </p:txBody>
      </p:sp>
    </p:spTree>
    <p:extLst>
      <p:ext uri="{BB962C8B-B14F-4D97-AF65-F5344CB8AC3E}">
        <p14:creationId xmlns:p14="http://schemas.microsoft.com/office/powerpoint/2010/main" val="1593166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88D94D7-B503-4AB7-99CD-1AFF57E5B5DA}" type="slidenum">
              <a:rPr lang="en-US" altLang="ja-JP"/>
              <a:pPr>
                <a:defRPr/>
              </a:pPr>
              <a:t>‹#›</a:t>
            </a:fld>
            <a:endParaRPr lang="en-US" altLang="ja-JP"/>
          </a:p>
        </p:txBody>
      </p:sp>
    </p:spTree>
    <p:extLst>
      <p:ext uri="{BB962C8B-B14F-4D97-AF65-F5344CB8AC3E}">
        <p14:creationId xmlns:p14="http://schemas.microsoft.com/office/powerpoint/2010/main" val="99660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D59F81B-754A-48F7-B551-50A384D6845D}" type="slidenum">
              <a:rPr lang="en-US" altLang="ja-JP"/>
              <a:pPr>
                <a:defRPr/>
              </a:pPr>
              <a:t>‹#›</a:t>
            </a:fld>
            <a:endParaRPr lang="en-US" altLang="ja-JP"/>
          </a:p>
        </p:txBody>
      </p:sp>
    </p:spTree>
    <p:extLst>
      <p:ext uri="{BB962C8B-B14F-4D97-AF65-F5344CB8AC3E}">
        <p14:creationId xmlns:p14="http://schemas.microsoft.com/office/powerpoint/2010/main" val="819899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9F7A755-BAB1-4F28-BF39-CEF90A098999}" type="slidenum">
              <a:rPr lang="en-US" altLang="ja-JP"/>
              <a:pPr>
                <a:defRPr/>
              </a:pPr>
              <a:t>‹#›</a:t>
            </a:fld>
            <a:endParaRPr lang="en-US" altLang="ja-JP"/>
          </a:p>
        </p:txBody>
      </p:sp>
    </p:spTree>
    <p:extLst>
      <p:ext uri="{BB962C8B-B14F-4D97-AF65-F5344CB8AC3E}">
        <p14:creationId xmlns:p14="http://schemas.microsoft.com/office/powerpoint/2010/main" val="1921343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5A3A233-4172-405B-9D6A-866AEA742501}" type="slidenum">
              <a:rPr lang="en-US" altLang="ja-JP"/>
              <a:pPr>
                <a:defRPr/>
              </a:pPr>
              <a:t>‹#›</a:t>
            </a:fld>
            <a:endParaRPr lang="en-US" altLang="ja-JP"/>
          </a:p>
        </p:txBody>
      </p:sp>
    </p:spTree>
    <p:extLst>
      <p:ext uri="{BB962C8B-B14F-4D97-AF65-F5344CB8AC3E}">
        <p14:creationId xmlns:p14="http://schemas.microsoft.com/office/powerpoint/2010/main" val="369675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24EFBC9-675B-4A90-AD81-E31545D46498}" type="slidenum">
              <a:rPr lang="en-US" altLang="ja-JP"/>
              <a:pPr>
                <a:defRPr/>
              </a:pPr>
              <a:t>‹#›</a:t>
            </a:fld>
            <a:endParaRPr lang="en-US" altLang="ja-JP"/>
          </a:p>
        </p:txBody>
      </p:sp>
    </p:spTree>
    <p:extLst>
      <p:ext uri="{BB962C8B-B14F-4D97-AF65-F5344CB8AC3E}">
        <p14:creationId xmlns:p14="http://schemas.microsoft.com/office/powerpoint/2010/main" val="3670868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F5E5A09-1791-418C-B605-22D40CE66C7C}" type="slidenum">
              <a:rPr lang="en-US" altLang="ja-JP"/>
              <a:pPr>
                <a:defRPr/>
              </a:pPr>
              <a:t>‹#›</a:t>
            </a:fld>
            <a:endParaRPr lang="en-US" altLang="ja-JP"/>
          </a:p>
        </p:txBody>
      </p:sp>
    </p:spTree>
    <p:extLst>
      <p:ext uri="{BB962C8B-B14F-4D97-AF65-F5344CB8AC3E}">
        <p14:creationId xmlns:p14="http://schemas.microsoft.com/office/powerpoint/2010/main" val="3143198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63528F6A-D43F-4DC1-9C90-ACC5FA6730A4}" type="slidenum">
              <a:rPr lang="en-US" altLang="ja-JP"/>
              <a:pPr>
                <a:defRPr/>
              </a:pPr>
              <a:t>‹#›</a:t>
            </a:fld>
            <a:endParaRPr lang="en-US" altLang="ja-JP"/>
          </a:p>
        </p:txBody>
      </p:sp>
    </p:spTree>
    <p:extLst>
      <p:ext uri="{BB962C8B-B14F-4D97-AF65-F5344CB8AC3E}">
        <p14:creationId xmlns:p14="http://schemas.microsoft.com/office/powerpoint/2010/main" val="486488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GB"/>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11B9159-2866-4064-AEBC-F1DB44595256}" type="slidenum">
              <a:rPr lang="en-US" altLang="ja-JP"/>
              <a:pPr>
                <a:defRPr/>
              </a:pPr>
              <a:t>‹#›</a:t>
            </a:fld>
            <a:endParaRPr lang="en-US" altLang="ja-JP"/>
          </a:p>
        </p:txBody>
      </p:sp>
    </p:spTree>
    <p:extLst>
      <p:ext uri="{BB962C8B-B14F-4D97-AF65-F5344CB8AC3E}">
        <p14:creationId xmlns:p14="http://schemas.microsoft.com/office/powerpoint/2010/main" val="100041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GB"/>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96BF13-3224-4009-B144-E89469156136}" type="slidenum">
              <a:rPr lang="en-US" altLang="ja-JP"/>
              <a:pPr>
                <a:defRPr/>
              </a:pPr>
              <a:t>‹#›</a:t>
            </a:fld>
            <a:endParaRPr lang="en-US" altLang="ja-JP"/>
          </a:p>
        </p:txBody>
      </p:sp>
    </p:spTree>
    <p:extLst>
      <p:ext uri="{BB962C8B-B14F-4D97-AF65-F5344CB8AC3E}">
        <p14:creationId xmlns:p14="http://schemas.microsoft.com/office/powerpoint/2010/main" val="806882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FE3F7194-2C1F-4465-A41C-8B8E0E131D27}"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G"/><Relationship Id="rId1" Type="http://schemas.microsoft.com/office/2007/relationships/media" Target="../media/media2.M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altLang="ja-JP" smtClean="0"/>
              <a:t>Bowing</a:t>
            </a:r>
          </a:p>
        </p:txBody>
      </p:sp>
      <p:sp>
        <p:nvSpPr>
          <p:cNvPr id="2051" name="Rectangle 3"/>
          <p:cNvSpPr>
            <a:spLocks noGrp="1" noChangeArrowheads="1"/>
          </p:cNvSpPr>
          <p:nvPr>
            <p:ph type="subTitle" idx="1"/>
          </p:nvPr>
        </p:nvSpPr>
        <p:spPr/>
        <p:txBody>
          <a:bodyPr/>
          <a:lstStyle/>
          <a:p>
            <a:pPr eaLnBrk="1" hangingPunct="1"/>
            <a:r>
              <a:rPr lang="en-US" altLang="ja-JP" dirty="0" smtClean="0"/>
              <a:t>Good morning!</a:t>
            </a:r>
          </a:p>
          <a:p>
            <a:pPr eaLnBrk="1" hangingPunct="1"/>
            <a:r>
              <a:rPr lang="en-US" altLang="ja-JP" dirty="0" err="1" smtClean="0"/>
              <a:t>OHAY</a:t>
            </a:r>
            <a:r>
              <a:rPr lang="en-US" altLang="ja-JP" dirty="0" err="1" smtClean="0">
                <a:cs typeface="Times New Roman" pitchFamily="18" charset="0"/>
              </a:rPr>
              <a:t>Ō</a:t>
            </a:r>
            <a:r>
              <a:rPr lang="en-US" altLang="ja-JP" dirty="0" smtClean="0"/>
              <a:t> </a:t>
            </a:r>
            <a:r>
              <a:rPr lang="en-US" altLang="ja-JP" dirty="0" err="1" smtClean="0"/>
              <a:t>GOZAIMASU</a:t>
            </a:r>
            <a:r>
              <a:rPr lang="en-US" altLang="ja-JP"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hayoGozaimasu_Front.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19672" y="1268760"/>
            <a:ext cx="6034087" cy="4525963"/>
          </a:xfrm>
        </p:spPr>
      </p:pic>
      <p:sp>
        <p:nvSpPr>
          <p:cNvPr id="6" name="四角形吹き出し 5"/>
          <p:cNvSpPr/>
          <p:nvPr/>
        </p:nvSpPr>
        <p:spPr bwMode="auto">
          <a:xfrm>
            <a:off x="3203848" y="260648"/>
            <a:ext cx="3888432" cy="648072"/>
          </a:xfrm>
          <a:prstGeom prst="wedgeRectCallout">
            <a:avLst>
              <a:gd name="adj1" fmla="val 9949"/>
              <a:gd name="adj2" fmla="val 11007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1" hangingPunct="1"/>
            <a:r>
              <a:rPr lang="en-US" altLang="ja-JP" sz="2800" dirty="0" err="1" smtClean="0"/>
              <a:t>OHAY</a:t>
            </a:r>
            <a:r>
              <a:rPr lang="en-US" altLang="ja-JP" sz="2800" dirty="0" err="1" smtClean="0">
                <a:cs typeface="Times New Roman" pitchFamily="18" charset="0"/>
              </a:rPr>
              <a:t>Ō</a:t>
            </a:r>
            <a:r>
              <a:rPr lang="en-US" altLang="ja-JP" sz="2800" dirty="0" smtClean="0"/>
              <a:t>  </a:t>
            </a:r>
            <a:r>
              <a:rPr lang="en-US" altLang="ja-JP" sz="2800" dirty="0" err="1" smtClean="0"/>
              <a:t>GOZAIMASU</a:t>
            </a:r>
            <a:r>
              <a:rPr lang="en-US" altLang="ja-JP" sz="2800" dirty="0" smtClean="0"/>
              <a:t>!</a:t>
            </a:r>
          </a:p>
        </p:txBody>
      </p:sp>
    </p:spTree>
    <p:extLst>
      <p:ext uri="{BB962C8B-B14F-4D97-AF65-F5344CB8AC3E}">
        <p14:creationId xmlns:p14="http://schemas.microsoft.com/office/powerpoint/2010/main" val="24723867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40"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hayoGozaimasu_Side.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96280" y="1124744"/>
            <a:ext cx="6096000" cy="4572000"/>
          </a:xfrm>
          <a:prstGeom prst="rect">
            <a:avLst/>
          </a:prstGeom>
        </p:spPr>
      </p:pic>
      <p:sp>
        <p:nvSpPr>
          <p:cNvPr id="5" name="四角形吹き出し 4"/>
          <p:cNvSpPr/>
          <p:nvPr/>
        </p:nvSpPr>
        <p:spPr bwMode="auto">
          <a:xfrm>
            <a:off x="4211960" y="260648"/>
            <a:ext cx="3888432" cy="648072"/>
          </a:xfrm>
          <a:prstGeom prst="wedgeRectCallout">
            <a:avLst>
              <a:gd name="adj1" fmla="val -38450"/>
              <a:gd name="adj2" fmla="val 11664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1" hangingPunct="1"/>
            <a:r>
              <a:rPr lang="en-US" altLang="ja-JP" sz="2800" dirty="0" err="1" smtClean="0"/>
              <a:t>OHAY</a:t>
            </a:r>
            <a:r>
              <a:rPr lang="en-US" altLang="ja-JP" sz="2800" dirty="0" err="1" smtClean="0">
                <a:cs typeface="Times New Roman" pitchFamily="18" charset="0"/>
              </a:rPr>
              <a:t>Ō</a:t>
            </a:r>
            <a:r>
              <a:rPr lang="en-US" altLang="ja-JP" sz="2800" dirty="0" smtClean="0"/>
              <a:t>  </a:t>
            </a:r>
            <a:r>
              <a:rPr lang="en-US" altLang="ja-JP" sz="2800" dirty="0" err="1" smtClean="0"/>
              <a:t>GOZAIMASU</a:t>
            </a:r>
            <a:r>
              <a:rPr lang="en-US" altLang="ja-JP" sz="2800" dirty="0" smtClean="0"/>
              <a:t>!</a:t>
            </a:r>
          </a:p>
        </p:txBody>
      </p:sp>
    </p:spTree>
    <p:extLst>
      <p:ext uri="{BB962C8B-B14F-4D97-AF65-F5344CB8AC3E}">
        <p14:creationId xmlns:p14="http://schemas.microsoft.com/office/powerpoint/2010/main" val="321024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280988" y="188913"/>
            <a:ext cx="7772400" cy="765175"/>
          </a:xfrm>
          <a:prstGeom prst="rect">
            <a:avLst/>
          </a:prstGeom>
        </p:spPr>
        <p:txBody>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en-GB" altLang="ja-JP" sz="3200" kern="0" dirty="0" smtClean="0">
                <a:latin typeface="HGP創英角ﾎﾟｯﾌﾟ体" pitchFamily="50" charset="-128"/>
                <a:ea typeface="HGP創英角ﾎﾟｯﾌﾟ体" pitchFamily="50" charset="-128"/>
              </a:rPr>
              <a:t>Yes, we bow </a:t>
            </a:r>
            <a:r>
              <a:rPr lang="en-GB" altLang="ja-JP" sz="3200" kern="0" dirty="0" smtClean="0">
                <a:solidFill>
                  <a:schemeClr val="tx1"/>
                </a:solidFill>
                <a:latin typeface="HGP創英角ﾎﾟｯﾌﾟ体" pitchFamily="50" charset="-128"/>
                <a:ea typeface="HGP創英角ﾎﾟｯﾌﾟ体" pitchFamily="50" charset="-128"/>
              </a:rPr>
              <a:t>when we greet!</a:t>
            </a:r>
            <a:endParaRPr lang="ja-JP" altLang="en-US" sz="3200" kern="0" dirty="0" smtClean="0">
              <a:solidFill>
                <a:schemeClr val="tx1"/>
              </a:solidFill>
              <a:latin typeface="HGP創英角ﾎﾟｯﾌﾟ体" pitchFamily="50" charset="-128"/>
              <a:ea typeface="HGP創英角ﾎﾟｯﾌﾟ体" pitchFamily="50" charset="-128"/>
            </a:endParaRPr>
          </a:p>
        </p:txBody>
      </p:sp>
      <p:sp>
        <p:nvSpPr>
          <p:cNvPr id="3" name="コンテンツ プレースホルダー 2"/>
          <p:cNvSpPr txBox="1">
            <a:spLocks/>
          </p:cNvSpPr>
          <p:nvPr/>
        </p:nvSpPr>
        <p:spPr>
          <a:xfrm>
            <a:off x="250825" y="981075"/>
            <a:ext cx="8640763" cy="53594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buFontTx/>
              <a:buNone/>
              <a:defRPr/>
            </a:pPr>
            <a:r>
              <a:rPr lang="en-US" altLang="ja-JP" sz="2300" kern="0" smtClean="0">
                <a:latin typeface="Arial" pitchFamily="34" charset="0"/>
                <a:ea typeface="HGP創英角ﾎﾟｯﾌﾟ体" pitchFamily="50" charset="-128"/>
                <a:cs typeface="Arial" pitchFamily="34" charset="0"/>
              </a:rPr>
              <a:t>How do Japanese people greet one another?</a:t>
            </a:r>
          </a:p>
          <a:p>
            <a:pPr>
              <a:defRPr/>
            </a:pPr>
            <a:r>
              <a:rPr lang="en-US" altLang="ja-JP" sz="2300" kern="0" smtClean="0">
                <a:latin typeface="Arial" pitchFamily="34" charset="0"/>
                <a:ea typeface="HGP創英角ﾎﾟｯﾌﾟ体" pitchFamily="50" charset="-128"/>
                <a:cs typeface="Arial" pitchFamily="34" charset="0"/>
              </a:rPr>
              <a:t>In Japan, it is common for people to bow when they meet one another</a:t>
            </a:r>
            <a:endParaRPr lang="ja-JP" altLang="en-US" sz="2300" kern="0" smtClean="0">
              <a:latin typeface="Arial" pitchFamily="34" charset="0"/>
              <a:ea typeface="HGP創英角ﾎﾟｯﾌﾟ体" pitchFamily="50" charset="-128"/>
              <a:cs typeface="Arial" pitchFamily="34" charset="0"/>
            </a:endParaRPr>
          </a:p>
          <a:p>
            <a:pPr>
              <a:defRPr/>
            </a:pPr>
            <a:r>
              <a:rPr lang="en-US" altLang="ja-JP" sz="2300" kern="0" smtClean="0">
                <a:latin typeface="Arial" pitchFamily="34" charset="0"/>
                <a:ea typeface="HGP創英角ﾎﾟｯﾌﾟ体" pitchFamily="50" charset="-128"/>
                <a:cs typeface="Arial" pitchFamily="34" charset="0"/>
              </a:rPr>
              <a:t>To bow correctly, boys should place their hands by their sides and girls should clasp their hands in front of them. Then keeping the back nice and straight, you should bow from the waist.</a:t>
            </a:r>
          </a:p>
          <a:p>
            <a:pPr>
              <a:defRPr/>
            </a:pPr>
            <a:r>
              <a:rPr lang="en-US" altLang="ja-JP" sz="2300" kern="0" smtClean="0">
                <a:latin typeface="Arial" pitchFamily="34" charset="0"/>
                <a:ea typeface="HGP創英角ﾎﾟｯﾌﾟ体" pitchFamily="50" charset="-128"/>
                <a:cs typeface="Arial" pitchFamily="34" charset="0"/>
              </a:rPr>
              <a:t>Bowing is a means of showing respect and how low you bow depends on how important the person is that you are bowing to. If you were bowing to your teacher for example, you would probably bow at an angle of about 45º (although no-one will measure!)</a:t>
            </a:r>
            <a:r>
              <a:rPr lang="en-US" altLang="ja-JP" sz="2300" kern="0" smtClean="0">
                <a:solidFill>
                  <a:srgbClr val="FF0000"/>
                </a:solidFill>
                <a:latin typeface="Arial" pitchFamily="34" charset="0"/>
                <a:ea typeface="HGP創英角ﾎﾟｯﾌﾟ体" pitchFamily="50" charset="-128"/>
                <a:cs typeface="Arial" pitchFamily="34" charset="0"/>
              </a:rPr>
              <a:t>.</a:t>
            </a:r>
            <a:r>
              <a:rPr lang="en-US" altLang="ja-JP" sz="2300" kern="0" smtClean="0">
                <a:latin typeface="Arial" pitchFamily="34" charset="0"/>
                <a:ea typeface="HGP創英角ﾎﾟｯﾌﾟ体" pitchFamily="50" charset="-128"/>
                <a:cs typeface="Arial" pitchFamily="34" charset="0"/>
              </a:rPr>
              <a:t>This shows that you respect your teacher. In return the teacher may bow back to you at about an angle of 15º. This shows they are in a higher position than you!</a:t>
            </a:r>
            <a:endParaRPr lang="ja-JP" altLang="en-US" sz="2300" kern="0" dirty="0">
              <a:latin typeface="Arial" pitchFamily="34" charset="0"/>
              <a:ea typeface="HGP創英角ﾎﾟｯﾌﾟ体" pitchFamily="50" charset="-128"/>
              <a:cs typeface="Arial" pitchFamily="34" charset="0"/>
            </a:endParaRPr>
          </a:p>
        </p:txBody>
      </p:sp>
      <p:pic>
        <p:nvPicPr>
          <p:cNvPr id="4" name="Picture 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44450"/>
            <a:ext cx="849313"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472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685800" y="0"/>
            <a:ext cx="7772400" cy="1143000"/>
          </a:xfrm>
          <a:prstGeom prst="rect">
            <a:avLst/>
          </a:prstGeom>
        </p:spPr>
        <p:txBody>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en-GB" altLang="ja-JP" sz="3600" kern="0" smtClean="0">
                <a:solidFill>
                  <a:schemeClr val="tx1"/>
                </a:solidFill>
                <a:latin typeface="HG創英角ﾎﾟｯﾌﾟ体" pitchFamily="49" charset="-128"/>
                <a:cs typeface="Times New Roman" pitchFamily="18" charset="0"/>
              </a:rPr>
              <a:t>How to bow?   </a:t>
            </a:r>
            <a:br>
              <a:rPr lang="en-GB" altLang="ja-JP" sz="3600" kern="0" smtClean="0">
                <a:solidFill>
                  <a:schemeClr val="tx1"/>
                </a:solidFill>
                <a:latin typeface="HG創英角ﾎﾟｯﾌﾟ体" pitchFamily="49" charset="-128"/>
                <a:cs typeface="Times New Roman" pitchFamily="18" charset="0"/>
              </a:rPr>
            </a:br>
            <a:r>
              <a:rPr lang="en-GB" altLang="ja-JP" sz="3600" kern="0" smtClean="0">
                <a:solidFill>
                  <a:schemeClr val="tx1"/>
                </a:solidFill>
                <a:latin typeface="HG創英角ﾎﾟｯﾌﾟ体" pitchFamily="49" charset="-128"/>
                <a:cs typeface="Times New Roman" pitchFamily="18" charset="0"/>
              </a:rPr>
              <a:t>Let</a:t>
            </a:r>
            <a:r>
              <a:rPr lang="en-GB" altLang="ja-JP" sz="3600" kern="0" smtClean="0">
                <a:solidFill>
                  <a:schemeClr val="tx1"/>
                </a:solidFill>
                <a:cs typeface="Times New Roman" pitchFamily="18" charset="0"/>
              </a:rPr>
              <a:t>’</a:t>
            </a:r>
            <a:r>
              <a:rPr lang="en-GB" altLang="ja-JP" sz="3600" kern="0" smtClean="0">
                <a:solidFill>
                  <a:schemeClr val="tx1"/>
                </a:solidFill>
                <a:latin typeface="HG創英角ﾎﾟｯﾌﾟ体" pitchFamily="49" charset="-128"/>
                <a:cs typeface="Times New Roman" pitchFamily="18" charset="0"/>
              </a:rPr>
              <a:t>s try it together!</a:t>
            </a:r>
            <a:endParaRPr lang="en-GB" altLang="ja-JP" sz="3600" kern="0" smtClean="0"/>
          </a:p>
        </p:txBody>
      </p:sp>
      <p:sp>
        <p:nvSpPr>
          <p:cNvPr id="3" name="Rectangle 24"/>
          <p:cNvSpPr>
            <a:spLocks noChangeArrowheads="1"/>
          </p:cNvSpPr>
          <p:nvPr/>
        </p:nvSpPr>
        <p:spPr bwMode="auto">
          <a:xfrm>
            <a:off x="250825" y="4275138"/>
            <a:ext cx="2665413" cy="12414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2000">
                <a:solidFill>
                  <a:srgbClr val="000000"/>
                </a:solidFill>
                <a:latin typeface="Arial" charset="0"/>
                <a:cs typeface="Arial" charset="0"/>
              </a:rPr>
              <a:t>When you pass in front of other people,</a:t>
            </a:r>
            <a:endParaRPr lang="en-GB" altLang="ja-JP" sz="2000"/>
          </a:p>
          <a:p>
            <a:pPr algn="ctr"/>
            <a:r>
              <a:rPr lang="en-GB" altLang="ja-JP" sz="2000">
                <a:solidFill>
                  <a:srgbClr val="000000"/>
                </a:solidFill>
                <a:latin typeface="Arial" charset="0"/>
                <a:cs typeface="Arial" charset="0"/>
              </a:rPr>
              <a:t>When you start to talk to someone, etc.</a:t>
            </a:r>
            <a:endParaRPr lang="en-GB" altLang="ja-JP" sz="2000"/>
          </a:p>
        </p:txBody>
      </p:sp>
      <p:sp>
        <p:nvSpPr>
          <p:cNvPr id="4" name="Rectangle 23"/>
          <p:cNvSpPr>
            <a:spLocks noChangeArrowheads="1"/>
          </p:cNvSpPr>
          <p:nvPr/>
        </p:nvSpPr>
        <p:spPr bwMode="auto">
          <a:xfrm>
            <a:off x="3275013" y="4311650"/>
            <a:ext cx="2160587" cy="11334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2000">
                <a:solidFill>
                  <a:srgbClr val="000000"/>
                </a:solidFill>
                <a:latin typeface="Arial" charset="0"/>
                <a:cs typeface="Arial" charset="0"/>
              </a:rPr>
              <a:t>Daily greeting,</a:t>
            </a:r>
            <a:endParaRPr lang="en-GB" altLang="ja-JP" sz="2000"/>
          </a:p>
          <a:p>
            <a:pPr algn="ctr"/>
            <a:r>
              <a:rPr lang="en-GB" altLang="ja-JP" sz="2000">
                <a:solidFill>
                  <a:srgbClr val="000000"/>
                </a:solidFill>
                <a:latin typeface="Arial" charset="0"/>
                <a:cs typeface="Arial" charset="0"/>
              </a:rPr>
              <a:t>When you say </a:t>
            </a:r>
            <a:r>
              <a:rPr lang="en-GB" altLang="ja-JP" sz="2000">
                <a:solidFill>
                  <a:srgbClr val="000000"/>
                </a:solidFill>
                <a:cs typeface="Arial" charset="0"/>
              </a:rPr>
              <a:t>‘</a:t>
            </a:r>
            <a:r>
              <a:rPr lang="en-GB" altLang="ja-JP" sz="2000">
                <a:solidFill>
                  <a:srgbClr val="000000"/>
                </a:solidFill>
                <a:latin typeface="Arial" charset="0"/>
                <a:cs typeface="Arial" charset="0"/>
              </a:rPr>
              <a:t>thank you</a:t>
            </a:r>
            <a:r>
              <a:rPr lang="en-GB" altLang="ja-JP" sz="2000">
                <a:solidFill>
                  <a:srgbClr val="000000"/>
                </a:solidFill>
                <a:cs typeface="Arial" charset="0"/>
              </a:rPr>
              <a:t>’</a:t>
            </a:r>
            <a:r>
              <a:rPr lang="en-GB" altLang="ja-JP" sz="2000">
                <a:solidFill>
                  <a:srgbClr val="000000"/>
                </a:solidFill>
                <a:latin typeface="Arial" charset="0"/>
                <a:cs typeface="Arial" charset="0"/>
              </a:rPr>
              <a:t>.</a:t>
            </a:r>
            <a:endParaRPr lang="en-GB" altLang="ja-JP" sz="2000"/>
          </a:p>
        </p:txBody>
      </p:sp>
      <p:sp>
        <p:nvSpPr>
          <p:cNvPr id="5" name="Rectangle 22"/>
          <p:cNvSpPr>
            <a:spLocks noChangeArrowheads="1"/>
          </p:cNvSpPr>
          <p:nvPr/>
        </p:nvSpPr>
        <p:spPr bwMode="auto">
          <a:xfrm>
            <a:off x="5940425" y="4203700"/>
            <a:ext cx="3203575" cy="131286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800">
                <a:solidFill>
                  <a:srgbClr val="000000"/>
                </a:solidFill>
                <a:latin typeface="Arial" charset="0"/>
                <a:cs typeface="Arial" charset="0"/>
              </a:rPr>
              <a:t>When you introduce yourself in the class, when you say ‘thank you very much’ or when you apologise.</a:t>
            </a:r>
            <a:endParaRPr lang="en-GB" altLang="ja-JP" sz="1800"/>
          </a:p>
        </p:txBody>
      </p:sp>
      <p:sp>
        <p:nvSpPr>
          <p:cNvPr id="6" name="Line 16"/>
          <p:cNvSpPr>
            <a:spLocks noChangeShapeType="1"/>
          </p:cNvSpPr>
          <p:nvPr/>
        </p:nvSpPr>
        <p:spPr bwMode="auto">
          <a:xfrm>
            <a:off x="-342900" y="4149725"/>
            <a:ext cx="98298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7" name="Group 17"/>
          <p:cNvGrpSpPr>
            <a:grpSpLocks/>
          </p:cNvGrpSpPr>
          <p:nvPr/>
        </p:nvGrpSpPr>
        <p:grpSpPr bwMode="auto">
          <a:xfrm>
            <a:off x="879475" y="2168525"/>
            <a:ext cx="7762875" cy="2143125"/>
            <a:chOff x="2394" y="4734"/>
            <a:chExt cx="12225" cy="3375"/>
          </a:xfrm>
        </p:grpSpPr>
        <p:pic>
          <p:nvPicPr>
            <p:cNvPr id="8"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 y="4734"/>
              <a:ext cx="1110" cy="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 y="4734"/>
              <a:ext cx="1485" cy="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34" y="4734"/>
              <a:ext cx="1785" cy="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1"/>
          <p:cNvGrpSpPr>
            <a:grpSpLocks/>
          </p:cNvGrpSpPr>
          <p:nvPr/>
        </p:nvGrpSpPr>
        <p:grpSpPr bwMode="auto">
          <a:xfrm>
            <a:off x="958850" y="1139825"/>
            <a:ext cx="492125" cy="1828800"/>
            <a:chOff x="2520" y="3114"/>
            <a:chExt cx="774" cy="2880"/>
          </a:xfrm>
        </p:grpSpPr>
        <p:sp>
          <p:nvSpPr>
            <p:cNvPr id="12" name="Freeform 15"/>
            <p:cNvSpPr>
              <a:spLocks/>
            </p:cNvSpPr>
            <p:nvPr/>
          </p:nvSpPr>
          <p:spPr bwMode="auto">
            <a:xfrm>
              <a:off x="2574" y="3472"/>
              <a:ext cx="569" cy="136"/>
            </a:xfrm>
            <a:custGeom>
              <a:avLst/>
              <a:gdLst>
                <a:gd name="T0" fmla="*/ 0 w 569"/>
                <a:gd name="T1" fmla="*/ 126 h 136"/>
                <a:gd name="T2" fmla="*/ 296 w 569"/>
                <a:gd name="T3" fmla="*/ 2 h 136"/>
                <a:gd name="T4" fmla="*/ 569 w 569"/>
                <a:gd name="T5" fmla="*/ 136 h 136"/>
                <a:gd name="T6" fmla="*/ 0 60000 65536"/>
                <a:gd name="T7" fmla="*/ 0 60000 65536"/>
                <a:gd name="T8" fmla="*/ 0 60000 65536"/>
              </a:gdLst>
              <a:ahLst/>
              <a:cxnLst>
                <a:cxn ang="T6">
                  <a:pos x="T0" y="T1"/>
                </a:cxn>
                <a:cxn ang="T7">
                  <a:pos x="T2" y="T3"/>
                </a:cxn>
                <a:cxn ang="T8">
                  <a:pos x="T4" y="T5"/>
                </a:cxn>
              </a:cxnLst>
              <a:rect l="0" t="0" r="r" b="b"/>
              <a:pathLst>
                <a:path w="569" h="136">
                  <a:moveTo>
                    <a:pt x="0" y="126"/>
                  </a:moveTo>
                  <a:cubicBezTo>
                    <a:pt x="49" y="105"/>
                    <a:pt x="201" y="0"/>
                    <a:pt x="296" y="2"/>
                  </a:cubicBezTo>
                  <a:cubicBezTo>
                    <a:pt x="391" y="4"/>
                    <a:pt x="512" y="108"/>
                    <a:pt x="569" y="136"/>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 name="Text Box 14"/>
            <p:cNvSpPr txBox="1">
              <a:spLocks noChangeArrowheads="1"/>
            </p:cNvSpPr>
            <p:nvPr/>
          </p:nvSpPr>
          <p:spPr bwMode="auto">
            <a:xfrm>
              <a:off x="2574" y="311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15°</a:t>
              </a:r>
              <a:endParaRPr lang="en-GB" altLang="ja-JP"/>
            </a:p>
          </p:txBody>
        </p:sp>
        <p:sp>
          <p:nvSpPr>
            <p:cNvPr id="14" name="Freeform 13"/>
            <p:cNvSpPr>
              <a:spLocks/>
            </p:cNvSpPr>
            <p:nvPr/>
          </p:nvSpPr>
          <p:spPr bwMode="auto">
            <a:xfrm>
              <a:off x="3115" y="3420"/>
              <a:ext cx="28" cy="2574"/>
            </a:xfrm>
            <a:custGeom>
              <a:avLst/>
              <a:gdLst>
                <a:gd name="T0" fmla="*/ 28 w 28"/>
                <a:gd name="T1" fmla="*/ 0 h 2574"/>
                <a:gd name="T2" fmla="*/ 0 w 28"/>
                <a:gd name="T3" fmla="*/ 2574 h 2574"/>
                <a:gd name="T4" fmla="*/ 0 60000 65536"/>
                <a:gd name="T5" fmla="*/ 0 60000 65536"/>
              </a:gdLst>
              <a:ahLst/>
              <a:cxnLst>
                <a:cxn ang="T4">
                  <a:pos x="T0" y="T1"/>
                </a:cxn>
                <a:cxn ang="T5">
                  <a:pos x="T2" y="T3"/>
                </a:cxn>
              </a:cxnLst>
              <a:rect l="0" t="0" r="r" b="b"/>
              <a:pathLst>
                <a:path w="28" h="2574">
                  <a:moveTo>
                    <a:pt x="28" y="0"/>
                  </a:moveTo>
                  <a:lnTo>
                    <a:pt x="0" y="2574"/>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5" name="Freeform 12"/>
            <p:cNvSpPr>
              <a:spLocks/>
            </p:cNvSpPr>
            <p:nvPr/>
          </p:nvSpPr>
          <p:spPr bwMode="auto">
            <a:xfrm>
              <a:off x="2520" y="3470"/>
              <a:ext cx="594" cy="2524"/>
            </a:xfrm>
            <a:custGeom>
              <a:avLst/>
              <a:gdLst>
                <a:gd name="T0" fmla="*/ 0 w 594"/>
                <a:gd name="T1" fmla="*/ 0 h 2524"/>
                <a:gd name="T2" fmla="*/ 594 w 594"/>
                <a:gd name="T3" fmla="*/ 2524 h 2524"/>
                <a:gd name="T4" fmla="*/ 0 60000 65536"/>
                <a:gd name="T5" fmla="*/ 0 60000 65536"/>
              </a:gdLst>
              <a:ahLst/>
              <a:cxnLst>
                <a:cxn ang="T4">
                  <a:pos x="T0" y="T1"/>
                </a:cxn>
                <a:cxn ang="T5">
                  <a:pos x="T2" y="T3"/>
                </a:cxn>
              </a:cxnLst>
              <a:rect l="0" t="0" r="r" b="b"/>
              <a:pathLst>
                <a:path w="594" h="2524">
                  <a:moveTo>
                    <a:pt x="0" y="0"/>
                  </a:moveTo>
                  <a:lnTo>
                    <a:pt x="594" y="2524"/>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6" name="Group 6"/>
          <p:cNvGrpSpPr>
            <a:grpSpLocks/>
          </p:cNvGrpSpPr>
          <p:nvPr/>
        </p:nvGrpSpPr>
        <p:grpSpPr bwMode="auto">
          <a:xfrm>
            <a:off x="4079875" y="1254125"/>
            <a:ext cx="571500" cy="1828800"/>
            <a:chOff x="7434" y="3294"/>
            <a:chExt cx="900" cy="2880"/>
          </a:xfrm>
        </p:grpSpPr>
        <p:sp>
          <p:nvSpPr>
            <p:cNvPr id="17" name="Text Box 10"/>
            <p:cNvSpPr txBox="1">
              <a:spLocks noChangeArrowheads="1"/>
            </p:cNvSpPr>
            <p:nvPr/>
          </p:nvSpPr>
          <p:spPr bwMode="auto">
            <a:xfrm>
              <a:off x="7614" y="329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30°</a:t>
              </a:r>
              <a:endParaRPr lang="en-GB" altLang="ja-JP"/>
            </a:p>
          </p:txBody>
        </p:sp>
        <p:sp>
          <p:nvSpPr>
            <p:cNvPr id="18" name="Freeform 9"/>
            <p:cNvSpPr>
              <a:spLocks/>
            </p:cNvSpPr>
            <p:nvPr/>
          </p:nvSpPr>
          <p:spPr bwMode="auto">
            <a:xfrm>
              <a:off x="7500" y="3650"/>
              <a:ext cx="834" cy="184"/>
            </a:xfrm>
            <a:custGeom>
              <a:avLst/>
              <a:gdLst>
                <a:gd name="T0" fmla="*/ 0 w 834"/>
                <a:gd name="T1" fmla="*/ 160 h 184"/>
                <a:gd name="T2" fmla="*/ 384 w 834"/>
                <a:gd name="T3" fmla="*/ 4 h 184"/>
                <a:gd name="T4" fmla="*/ 834 w 834"/>
                <a:gd name="T5" fmla="*/ 184 h 184"/>
                <a:gd name="T6" fmla="*/ 0 60000 65536"/>
                <a:gd name="T7" fmla="*/ 0 60000 65536"/>
                <a:gd name="T8" fmla="*/ 0 60000 65536"/>
              </a:gdLst>
              <a:ahLst/>
              <a:cxnLst>
                <a:cxn ang="T6">
                  <a:pos x="T0" y="T1"/>
                </a:cxn>
                <a:cxn ang="T7">
                  <a:pos x="T2" y="T3"/>
                </a:cxn>
                <a:cxn ang="T8">
                  <a:pos x="T4" y="T5"/>
                </a:cxn>
              </a:cxnLst>
              <a:rect l="0" t="0" r="r" b="b"/>
              <a:pathLst>
                <a:path w="834" h="184">
                  <a:moveTo>
                    <a:pt x="0" y="160"/>
                  </a:moveTo>
                  <a:cubicBezTo>
                    <a:pt x="64" y="132"/>
                    <a:pt x="245" y="0"/>
                    <a:pt x="384" y="4"/>
                  </a:cubicBezTo>
                  <a:cubicBezTo>
                    <a:pt x="523" y="8"/>
                    <a:pt x="759" y="154"/>
                    <a:pt x="834" y="184"/>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 name="Line 8"/>
            <p:cNvSpPr>
              <a:spLocks noChangeShapeType="1"/>
            </p:cNvSpPr>
            <p:nvPr/>
          </p:nvSpPr>
          <p:spPr bwMode="auto">
            <a:xfrm>
              <a:off x="8334" y="3474"/>
              <a:ext cx="0" cy="270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 name="Line 7"/>
            <p:cNvSpPr>
              <a:spLocks noChangeShapeType="1"/>
            </p:cNvSpPr>
            <p:nvPr/>
          </p:nvSpPr>
          <p:spPr bwMode="auto">
            <a:xfrm>
              <a:off x="7434" y="3654"/>
              <a:ext cx="900" cy="252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1" name="Group 1"/>
          <p:cNvGrpSpPr>
            <a:grpSpLocks/>
          </p:cNvGrpSpPr>
          <p:nvPr/>
        </p:nvGrpSpPr>
        <p:grpSpPr bwMode="auto">
          <a:xfrm>
            <a:off x="7394575" y="1368425"/>
            <a:ext cx="1031875" cy="1603375"/>
            <a:chOff x="12654" y="3474"/>
            <a:chExt cx="1624" cy="2526"/>
          </a:xfrm>
        </p:grpSpPr>
        <p:sp>
          <p:nvSpPr>
            <p:cNvPr id="22" name="Text Box 5"/>
            <p:cNvSpPr txBox="1">
              <a:spLocks noChangeArrowheads="1"/>
            </p:cNvSpPr>
            <p:nvPr/>
          </p:nvSpPr>
          <p:spPr bwMode="auto">
            <a:xfrm>
              <a:off x="13194" y="347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45°</a:t>
              </a:r>
              <a:endParaRPr lang="en-GB" altLang="ja-JP"/>
            </a:p>
          </p:txBody>
        </p:sp>
        <p:sp>
          <p:nvSpPr>
            <p:cNvPr id="23" name="Freeform 4"/>
            <p:cNvSpPr>
              <a:spLocks/>
            </p:cNvSpPr>
            <p:nvPr/>
          </p:nvSpPr>
          <p:spPr bwMode="auto">
            <a:xfrm>
              <a:off x="12910" y="3755"/>
              <a:ext cx="1353" cy="405"/>
            </a:xfrm>
            <a:custGeom>
              <a:avLst/>
              <a:gdLst>
                <a:gd name="T0" fmla="*/ 0 w 1353"/>
                <a:gd name="T1" fmla="*/ 405 h 405"/>
                <a:gd name="T2" fmla="*/ 724 w 1353"/>
                <a:gd name="T3" fmla="*/ 64 h 405"/>
                <a:gd name="T4" fmla="*/ 1353 w 1353"/>
                <a:gd name="T5" fmla="*/ 21 h 405"/>
                <a:gd name="T6" fmla="*/ 0 60000 65536"/>
                <a:gd name="T7" fmla="*/ 0 60000 65536"/>
                <a:gd name="T8" fmla="*/ 0 60000 65536"/>
              </a:gdLst>
              <a:ahLst/>
              <a:cxnLst>
                <a:cxn ang="T6">
                  <a:pos x="T0" y="T1"/>
                </a:cxn>
                <a:cxn ang="T7">
                  <a:pos x="T2" y="T3"/>
                </a:cxn>
                <a:cxn ang="T8">
                  <a:pos x="T4" y="T5"/>
                </a:cxn>
              </a:cxnLst>
              <a:rect l="0" t="0" r="r" b="b"/>
              <a:pathLst>
                <a:path w="1353" h="405">
                  <a:moveTo>
                    <a:pt x="0" y="405"/>
                  </a:moveTo>
                  <a:cubicBezTo>
                    <a:pt x="122" y="348"/>
                    <a:pt x="498" y="128"/>
                    <a:pt x="724" y="64"/>
                  </a:cubicBezTo>
                  <a:cubicBezTo>
                    <a:pt x="950" y="0"/>
                    <a:pt x="1222" y="30"/>
                    <a:pt x="1353" y="21"/>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4" name="Freeform 3"/>
            <p:cNvSpPr>
              <a:spLocks/>
            </p:cNvSpPr>
            <p:nvPr/>
          </p:nvSpPr>
          <p:spPr bwMode="auto">
            <a:xfrm>
              <a:off x="14274" y="3654"/>
              <a:ext cx="4" cy="2346"/>
            </a:xfrm>
            <a:custGeom>
              <a:avLst/>
              <a:gdLst>
                <a:gd name="T0" fmla="*/ 4 w 4"/>
                <a:gd name="T1" fmla="*/ 0 h 2346"/>
                <a:gd name="T2" fmla="*/ 0 w 4"/>
                <a:gd name="T3" fmla="*/ 2346 h 2346"/>
                <a:gd name="T4" fmla="*/ 0 60000 65536"/>
                <a:gd name="T5" fmla="*/ 0 60000 65536"/>
              </a:gdLst>
              <a:ahLst/>
              <a:cxnLst>
                <a:cxn ang="T4">
                  <a:pos x="T0" y="T1"/>
                </a:cxn>
                <a:cxn ang="T5">
                  <a:pos x="T2" y="T3"/>
                </a:cxn>
              </a:cxnLst>
              <a:rect l="0" t="0" r="r" b="b"/>
              <a:pathLst>
                <a:path w="4" h="2346">
                  <a:moveTo>
                    <a:pt x="4" y="0"/>
                  </a:moveTo>
                  <a:lnTo>
                    <a:pt x="0" y="2346"/>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 name="Freeform 2"/>
            <p:cNvSpPr>
              <a:spLocks/>
            </p:cNvSpPr>
            <p:nvPr/>
          </p:nvSpPr>
          <p:spPr bwMode="auto">
            <a:xfrm flipH="1">
              <a:off x="12654" y="3834"/>
              <a:ext cx="1620" cy="2160"/>
            </a:xfrm>
            <a:custGeom>
              <a:avLst/>
              <a:gdLst>
                <a:gd name="T0" fmla="*/ 1620 w 1620"/>
                <a:gd name="T1" fmla="*/ 0 h 1780"/>
                <a:gd name="T2" fmla="*/ 0 w 1620"/>
                <a:gd name="T3" fmla="*/ 6897 h 1780"/>
                <a:gd name="T4" fmla="*/ 0 60000 65536"/>
                <a:gd name="T5" fmla="*/ 0 60000 65536"/>
              </a:gdLst>
              <a:ahLst/>
              <a:cxnLst>
                <a:cxn ang="T4">
                  <a:pos x="T0" y="T1"/>
                </a:cxn>
                <a:cxn ang="T5">
                  <a:pos x="T2" y="T3"/>
                </a:cxn>
              </a:cxnLst>
              <a:rect l="0" t="0" r="r" b="b"/>
              <a:pathLst>
                <a:path w="1620" h="1780">
                  <a:moveTo>
                    <a:pt x="1620" y="0"/>
                  </a:moveTo>
                  <a:lnTo>
                    <a:pt x="0" y="1780"/>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6" name="Rectangle 2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endParaRPr lang="en-GB" altLang="ja-JP"/>
          </a:p>
        </p:txBody>
      </p:sp>
      <p:sp>
        <p:nvSpPr>
          <p:cNvPr id="27" name="Rectangle 3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endParaRPr lang="en-US" altLang="ja-JP"/>
          </a:p>
        </p:txBody>
      </p:sp>
      <p:sp>
        <p:nvSpPr>
          <p:cNvPr id="28" name="Rectangle 24"/>
          <p:cNvSpPr>
            <a:spLocks noChangeArrowheads="1"/>
          </p:cNvSpPr>
          <p:nvPr/>
        </p:nvSpPr>
        <p:spPr bwMode="auto">
          <a:xfrm>
            <a:off x="550863" y="5648325"/>
            <a:ext cx="1800225" cy="4127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sp>
        <p:nvSpPr>
          <p:cNvPr id="29" name="星 5 28"/>
          <p:cNvSpPr/>
          <p:nvPr/>
        </p:nvSpPr>
        <p:spPr>
          <a:xfrm>
            <a:off x="1231900" y="5921375"/>
            <a:ext cx="546100"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30" name="グループ化 30"/>
          <p:cNvGrpSpPr>
            <a:grpSpLocks/>
          </p:cNvGrpSpPr>
          <p:nvPr/>
        </p:nvGrpSpPr>
        <p:grpSpPr bwMode="auto">
          <a:xfrm>
            <a:off x="3833813" y="5849938"/>
            <a:ext cx="1104900" cy="527050"/>
            <a:chOff x="3826620" y="5958181"/>
            <a:chExt cx="1105663" cy="527153"/>
          </a:xfrm>
        </p:grpSpPr>
        <p:sp>
          <p:nvSpPr>
            <p:cNvPr id="31" name="星 5 30"/>
            <p:cNvSpPr/>
            <p:nvPr/>
          </p:nvSpPr>
          <p:spPr>
            <a:xfrm>
              <a:off x="3826620" y="5970883"/>
              <a:ext cx="546477" cy="514451"/>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2" name="星 5 31"/>
            <p:cNvSpPr/>
            <p:nvPr/>
          </p:nvSpPr>
          <p:spPr>
            <a:xfrm>
              <a:off x="4385806" y="5958181"/>
              <a:ext cx="546477" cy="514451"/>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33" name="Rectangle 24"/>
          <p:cNvSpPr>
            <a:spLocks noChangeArrowheads="1"/>
          </p:cNvSpPr>
          <p:nvPr/>
        </p:nvSpPr>
        <p:spPr bwMode="auto">
          <a:xfrm>
            <a:off x="3455988" y="5572125"/>
            <a:ext cx="1800225" cy="41116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sp>
        <p:nvSpPr>
          <p:cNvPr id="34" name="Rectangle 24"/>
          <p:cNvSpPr>
            <a:spLocks noChangeArrowheads="1"/>
          </p:cNvSpPr>
          <p:nvPr/>
        </p:nvSpPr>
        <p:spPr bwMode="auto">
          <a:xfrm>
            <a:off x="6734175" y="5561013"/>
            <a:ext cx="1800225" cy="4127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grpSp>
        <p:nvGrpSpPr>
          <p:cNvPr id="35" name="グループ化 29"/>
          <p:cNvGrpSpPr>
            <a:grpSpLocks/>
          </p:cNvGrpSpPr>
          <p:nvPr/>
        </p:nvGrpSpPr>
        <p:grpSpPr bwMode="auto">
          <a:xfrm>
            <a:off x="6848475" y="5921375"/>
            <a:ext cx="1703388" cy="514350"/>
            <a:chOff x="6848872" y="6151175"/>
            <a:chExt cx="1703432" cy="514350"/>
          </a:xfrm>
        </p:grpSpPr>
        <p:sp>
          <p:nvSpPr>
            <p:cNvPr id="36" name="星 5 35"/>
            <p:cNvSpPr/>
            <p:nvPr/>
          </p:nvSpPr>
          <p:spPr>
            <a:xfrm>
              <a:off x="6848872"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7" name="星 5 36"/>
            <p:cNvSpPr/>
            <p:nvPr/>
          </p:nvSpPr>
          <p:spPr>
            <a:xfrm>
              <a:off x="7420387"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8" name="星 5 37"/>
            <p:cNvSpPr/>
            <p:nvPr/>
          </p:nvSpPr>
          <p:spPr>
            <a:xfrm>
              <a:off x="8006190"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380437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234</Words>
  <Application>Microsoft Office PowerPoint</Application>
  <PresentationFormat>画面に合わせる (4:3)</PresentationFormat>
  <Paragraphs>23</Paragraphs>
  <Slides>5</Slides>
  <Notes>1</Notes>
  <HiddenSlides>0</HiddenSlides>
  <MMClips>2</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標準デザイン</vt:lpstr>
      <vt:lpstr>Bowing</vt:lpstr>
      <vt:lpstr>PowerPoint プレゼンテーション</vt:lpstr>
      <vt:lpstr>PowerPoint プレゼンテーション</vt:lpstr>
      <vt:lpstr>PowerPoint プレゼンテーション</vt:lpstr>
      <vt:lpstr>PowerPoint プレゼンテーション</vt:lpstr>
    </vt:vector>
  </TitlesOfParts>
  <Company>Japan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Bowing</dc:title>
  <dc:creator>h.tanaka</dc:creator>
  <cp:lastModifiedBy>Hiroko Tanaka</cp:lastModifiedBy>
  <cp:revision>18</cp:revision>
  <cp:lastPrinted>2014-07-31T15:28:23Z</cp:lastPrinted>
  <dcterms:created xsi:type="dcterms:W3CDTF">2010-01-26T11:43:59Z</dcterms:created>
  <dcterms:modified xsi:type="dcterms:W3CDTF">2014-07-31T15:28:37Z</dcterms:modified>
</cp:coreProperties>
</file>